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6"/>
  </p:notesMasterIdLst>
  <p:handoutMasterIdLst>
    <p:handoutMasterId r:id="rId77"/>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436" r:id="rId71"/>
    <p:sldId id="394" r:id="rId72"/>
    <p:sldId id="395" r:id="rId73"/>
    <p:sldId id="396" r:id="rId74"/>
    <p:sldId id="331" r:id="rId75"/>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33" autoAdjust="0"/>
    <p:restoredTop sz="94667"/>
  </p:normalViewPr>
  <p:slideViewPr>
    <p:cSldViewPr snapToGrid="0">
      <p:cViewPr varScale="1">
        <p:scale>
          <a:sx n="97" d="100"/>
          <a:sy n="97" d="100"/>
        </p:scale>
        <p:origin x="72" y="384"/>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70</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74</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highlight>
                  <a:srgbClr val="FFFF00"/>
                </a:highlight>
              </a:rPr>
              <a:t>“</a:t>
            </a:r>
            <a:r>
              <a:rPr lang="en-US" altLang="ja-JP" dirty="0">
                <a:highlight>
                  <a:srgbClr val="FFFF00"/>
                </a:highlight>
              </a:rPr>
              <a:t>The one program running at all times on the computer</a:t>
            </a:r>
            <a:r>
              <a:rPr lang="ja-JP" altLang="en-US" dirty="0">
                <a:highlight>
                  <a:srgbClr val="FFFF00"/>
                </a:highlight>
              </a:rPr>
              <a:t>”</a:t>
            </a:r>
            <a:r>
              <a:rPr lang="en-US" altLang="ja-JP" dirty="0">
                <a:highlight>
                  <a:srgbClr val="FFFF00"/>
                </a:highlight>
              </a:rPr>
              <a:t> is the </a:t>
            </a:r>
            <a:r>
              <a:rPr lang="en-US" altLang="ja-JP" b="1" dirty="0">
                <a:solidFill>
                  <a:srgbClr val="006699"/>
                </a:solidFill>
                <a:highlight>
                  <a:srgbClr val="FFFF00"/>
                </a:highlight>
                <a:latin typeface="+mj-lt"/>
              </a:rPr>
              <a:t>kernel, </a:t>
            </a:r>
            <a:r>
              <a:rPr lang="en-US" altLang="ja-JP" dirty="0">
                <a:highlight>
                  <a:srgbClr val="FFFF00"/>
                </a:highlight>
              </a:rPr>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dirty="0">
                <a:highlight>
                  <a:srgbClr val="FFFF00"/>
                </a:highlight>
              </a:rPr>
              <a:t>A program that acts as an intermediary between a user of a computer and the computer hardware</a:t>
            </a:r>
          </a:p>
          <a:p>
            <a:r>
              <a:rPr lang="en-US" altLang="en-US" dirty="0"/>
              <a:t>Operating system goals:</a:t>
            </a:r>
          </a:p>
          <a:p>
            <a:pPr lvl="1"/>
            <a:r>
              <a:rPr lang="en-US" altLang="en-US" dirty="0"/>
              <a:t>Execute user programs and make solving user problems easier</a:t>
            </a:r>
          </a:p>
          <a:p>
            <a:pPr lvl="1"/>
            <a:r>
              <a:rPr lang="en-US" altLang="en-US" dirty="0"/>
              <a:t>Make the computer system convenient to use</a:t>
            </a:r>
          </a:p>
          <a:p>
            <a:pPr lvl="1"/>
            <a:r>
              <a:rPr lang="en-US" altLang="en-US" dirty="0"/>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dirty="0"/>
              <a:t>Computer system can be divided into four components:</a:t>
            </a:r>
          </a:p>
          <a:p>
            <a:pPr lvl="1"/>
            <a:r>
              <a:rPr lang="en-US" altLang="en-US" dirty="0">
                <a:solidFill>
                  <a:srgbClr val="FF0000"/>
                </a:solidFill>
              </a:rPr>
              <a:t>Hardware</a:t>
            </a:r>
            <a:r>
              <a:rPr lang="en-US" altLang="en-US" dirty="0"/>
              <a:t> – provides basic computing resources</a:t>
            </a:r>
          </a:p>
          <a:p>
            <a:pPr lvl="2"/>
            <a:r>
              <a:rPr lang="en-US" altLang="en-US" dirty="0"/>
              <a:t>CPU, memory, I/O devices</a:t>
            </a:r>
          </a:p>
          <a:p>
            <a:pPr lvl="1"/>
            <a:r>
              <a:rPr lang="en-US" altLang="en-US" dirty="0">
                <a:solidFill>
                  <a:srgbClr val="FF0000"/>
                </a:solidFill>
              </a:rPr>
              <a:t>Operating system</a:t>
            </a:r>
          </a:p>
          <a:p>
            <a:pPr lvl="2"/>
            <a:r>
              <a:rPr lang="en-US" altLang="en-US" dirty="0"/>
              <a:t>Controls and coordinates use of hardware among various applications and users</a:t>
            </a:r>
          </a:p>
          <a:p>
            <a:pPr lvl="1"/>
            <a:r>
              <a:rPr lang="en-US" altLang="en-US" dirty="0">
                <a:solidFill>
                  <a:srgbClr val="FF0000"/>
                </a:solidFill>
              </a:rPr>
              <a:t>Application programs </a:t>
            </a:r>
            <a:r>
              <a:rPr lang="en-US" altLang="en-US" dirty="0"/>
              <a:t>– define the ways in which the system resources are used to solve the computing problems of the users</a:t>
            </a:r>
          </a:p>
          <a:p>
            <a:pPr lvl="2"/>
            <a:r>
              <a:rPr lang="en-US" altLang="en-US" dirty="0"/>
              <a:t>Word processors, compilers, web browsers, database systems, video games</a:t>
            </a:r>
          </a:p>
          <a:p>
            <a:pPr lvl="1"/>
            <a:r>
              <a:rPr lang="en-US" altLang="en-US" dirty="0">
                <a:solidFill>
                  <a:srgbClr val="FF0000"/>
                </a:solidFill>
              </a:rPr>
              <a:t>Users</a:t>
            </a:r>
          </a:p>
          <a:p>
            <a:pPr lvl="2"/>
            <a:r>
              <a:rPr lang="en-US" altLang="en-US" dirty="0"/>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11885</TotalTime>
  <Words>4285</Words>
  <Application>Microsoft Office PowerPoint</Application>
  <PresentationFormat>On-screen Show (4:3)</PresentationFormat>
  <Paragraphs>508</Paragraphs>
  <Slides>74</Slides>
  <Notes>61</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74</vt:i4>
      </vt:variant>
    </vt:vector>
  </HeadingPairs>
  <TitlesOfParts>
    <vt:vector size="85" baseType="lpstr">
      <vt:lpstr>MS PGothic</vt:lpstr>
      <vt:lpstr>Arial</vt:lpstr>
      <vt:lpstr>Courier New</vt:lpstr>
      <vt:lpstr>Helvetica</vt:lpstr>
      <vt:lpstr>Monotype Sorts</vt:lpstr>
      <vt:lpstr>Times New Roman</vt:lpstr>
      <vt:lpstr>Verdana</vt:lpstr>
      <vt:lpstr>Webdings</vt:lpstr>
      <vt:lpstr>Wingdings</vt:lpstr>
      <vt:lpstr>Wingdings 3</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Adnan Bin Wahid</cp:lastModifiedBy>
  <cp:revision>258</cp:revision>
  <cp:lastPrinted>2001-06-14T13:58:17Z</cp:lastPrinted>
  <dcterms:created xsi:type="dcterms:W3CDTF">2011-01-13T23:43:38Z</dcterms:created>
  <dcterms:modified xsi:type="dcterms:W3CDTF">2024-03-08T22:35:02Z</dcterms:modified>
</cp:coreProperties>
</file>

<file path=docProps/thumbnail.jpeg>
</file>